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736" r:id="rId2"/>
    <p:sldId id="1724" r:id="rId3"/>
    <p:sldId id="1779" r:id="rId4"/>
    <p:sldId id="310" r:id="rId5"/>
    <p:sldId id="1778" r:id="rId6"/>
    <p:sldId id="1781" r:id="rId7"/>
    <p:sldId id="1798" r:id="rId8"/>
    <p:sldId id="1799" r:id="rId9"/>
    <p:sldId id="1777" r:id="rId10"/>
    <p:sldId id="1749" r:id="rId11"/>
    <p:sldId id="1742" r:id="rId12"/>
    <p:sldId id="1750" r:id="rId13"/>
    <p:sldId id="1751" r:id="rId14"/>
    <p:sldId id="1776" r:id="rId15"/>
    <p:sldId id="1755" r:id="rId16"/>
    <p:sldId id="1800" r:id="rId17"/>
    <p:sldId id="1801" r:id="rId18"/>
    <p:sldId id="1802" r:id="rId19"/>
    <p:sldId id="171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139702"/>
            <a:ext cx="4972396" cy="1368152"/>
          </a:xfrm>
        </p:spPr>
        <p:txBody>
          <a:bodyPr/>
          <a:lstStyle/>
          <a:p>
            <a:r>
              <a:rPr lang="en-US" sz="2800" dirty="0"/>
              <a:t>How to temporarily deactivate certain pickup locations for hold requests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Uncheck "Has hold shelf" in circulation desks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3979385"/>
          </a:xfrm>
        </p:spPr>
        <p:txBody>
          <a:bodyPr>
            <a:normAutofit/>
          </a:bodyPr>
          <a:lstStyle/>
          <a:p>
            <a:r>
              <a:rPr lang="en-US" dirty="0"/>
              <a:t>The institution wants to remove “Music Library” from the list of pickup locations</a:t>
            </a:r>
          </a:p>
          <a:p>
            <a:r>
              <a:rPr lang="en-US" dirty="0"/>
              <a:t>We will remove “Has hold shelf” from the circulation desks of the library</a:t>
            </a:r>
          </a:p>
          <a:p>
            <a:r>
              <a:rPr lang="en-US" dirty="0"/>
              <a:t>Navigate to the Circulation Desks at:</a:t>
            </a:r>
            <a:br>
              <a:rPr lang="en-US" dirty="0"/>
            </a:br>
            <a:r>
              <a:rPr lang="en-US" dirty="0"/>
              <a:t>Configuration &gt; Choose Art Library &gt; Fulfillment &gt; Circulation Desks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EEA128-1E2D-4CC0-AAA2-77B65F99E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056"/>
            <a:ext cx="9144000" cy="24193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Uncheck "Has hold shelf" in circulation desks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FE3B49-452A-48CD-8771-4AF7247C5396}"/>
              </a:ext>
            </a:extLst>
          </p:cNvPr>
          <p:cNvSpPr/>
          <p:nvPr/>
        </p:nvSpPr>
        <p:spPr>
          <a:xfrm>
            <a:off x="2123728" y="2931790"/>
            <a:ext cx="1008112" cy="247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D9DBC-A22F-416A-8A2F-692B2C4F55AA}"/>
              </a:ext>
            </a:extLst>
          </p:cNvPr>
          <p:cNvSpPr/>
          <p:nvPr/>
        </p:nvSpPr>
        <p:spPr>
          <a:xfrm>
            <a:off x="28631" y="1563638"/>
            <a:ext cx="1158993" cy="247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DA3E6-CA2B-467C-A849-1D480F78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555"/>
            <a:ext cx="9144000" cy="2903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Uncheck "Has hold shelf" in circulation desks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the circulation desks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E04FF-0178-443B-B296-0A89069C3EE6}"/>
              </a:ext>
            </a:extLst>
          </p:cNvPr>
          <p:cNvSpPr/>
          <p:nvPr/>
        </p:nvSpPr>
        <p:spPr>
          <a:xfrm>
            <a:off x="7596336" y="3579862"/>
            <a:ext cx="504056" cy="267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Uncheck "Has hold shelf" in circulation desks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/>
          <a:lstStyle/>
          <a:p>
            <a:r>
              <a:rPr lang="en-US" dirty="0"/>
              <a:t>Uncheck “Has hold shelf”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AE424-4F20-4DD9-B50A-E0089CDD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79" y="1475398"/>
            <a:ext cx="5019675" cy="189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2AC438C-EE11-4F30-A064-685D8DDBC4D9}"/>
              </a:ext>
            </a:extLst>
          </p:cNvPr>
          <p:cNvSpPr txBox="1">
            <a:spLocks/>
          </p:cNvSpPr>
          <p:nvPr/>
        </p:nvSpPr>
        <p:spPr>
          <a:xfrm>
            <a:off x="395536" y="3739794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02211F-2ADA-44A1-BFA0-7FF70F24F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143" y="3739794"/>
            <a:ext cx="1971675" cy="95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F8E865F-AD95-4D19-B2A8-F60A7E70CBCC}"/>
              </a:ext>
            </a:extLst>
          </p:cNvPr>
          <p:cNvSpPr txBox="1">
            <a:spLocks/>
          </p:cNvSpPr>
          <p:nvPr/>
        </p:nvSpPr>
        <p:spPr>
          <a:xfrm>
            <a:off x="395536" y="1419622"/>
            <a:ext cx="84249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Before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06534-9240-4928-8180-885A5B0A59D2}"/>
              </a:ext>
            </a:extLst>
          </p:cNvPr>
          <p:cNvSpPr/>
          <p:nvPr/>
        </p:nvSpPr>
        <p:spPr>
          <a:xfrm>
            <a:off x="2339752" y="1851670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A8877-11B2-470B-81E1-61A731E6CF22}"/>
              </a:ext>
            </a:extLst>
          </p:cNvPr>
          <p:cNvSpPr/>
          <p:nvPr/>
        </p:nvSpPr>
        <p:spPr>
          <a:xfrm>
            <a:off x="2238008" y="4056306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2" y="3319778"/>
            <a:ext cx="9036495" cy="1240583"/>
          </a:xfrm>
        </p:spPr>
        <p:txBody>
          <a:bodyPr/>
          <a:lstStyle/>
          <a:p>
            <a:r>
              <a:rPr lang="en-US" sz="2600" dirty="0"/>
              <a:t>Example after unchecking "Has hold shelf"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07492-0D3D-4941-BC72-41D1134C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62" y="802740"/>
            <a:ext cx="5143276" cy="3948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after unchecking "Has hold shelf"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4E3AD-4868-47A5-9E35-A1144E774AD3}"/>
              </a:ext>
            </a:extLst>
          </p:cNvPr>
          <p:cNvSpPr txBox="1"/>
          <p:nvPr/>
        </p:nvSpPr>
        <p:spPr>
          <a:xfrm>
            <a:off x="827584" y="2355726"/>
            <a:ext cx="18722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“Music Library” no longer appears when making a request in Alma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2D903B-0EBB-4824-B962-E6F9CBD594A9}"/>
              </a:ext>
            </a:extLst>
          </p:cNvPr>
          <p:cNvCxnSpPr/>
          <p:nvPr/>
        </p:nvCxnSpPr>
        <p:spPr>
          <a:xfrm>
            <a:off x="2699792" y="3147814"/>
            <a:ext cx="50405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6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1D444-354A-4C07-BBC8-4C95FF60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416149"/>
            <a:ext cx="6448425" cy="3171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after unchecking "Has hold shelf"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4E3AD-4868-47A5-9E35-A1144E774AD3}"/>
              </a:ext>
            </a:extLst>
          </p:cNvPr>
          <p:cNvSpPr txBox="1"/>
          <p:nvPr/>
        </p:nvSpPr>
        <p:spPr>
          <a:xfrm>
            <a:off x="827584" y="2355726"/>
            <a:ext cx="18722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“Music Library” no longer appears when making a request in Primo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2D903B-0EBB-4824-B962-E6F9CBD594A9}"/>
              </a:ext>
            </a:extLst>
          </p:cNvPr>
          <p:cNvCxnSpPr>
            <a:cxnSpLocks/>
          </p:cNvCxnSpPr>
          <p:nvPr/>
        </p:nvCxnSpPr>
        <p:spPr>
          <a:xfrm flipV="1">
            <a:off x="2699792" y="2859782"/>
            <a:ext cx="108012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98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after unchecking "Has hold shelf"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To return the Music Library to the list of library pickup locations merely recheck “Has Hold Shelf” in the circulation desk.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159DE-0858-4112-8A98-DE0394D4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2283718"/>
            <a:ext cx="4791075" cy="187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0E6D86-DC88-43FD-A56E-7D03F32AC51E}"/>
              </a:ext>
            </a:extLst>
          </p:cNvPr>
          <p:cNvSpPr/>
          <p:nvPr/>
        </p:nvSpPr>
        <p:spPr>
          <a:xfrm>
            <a:off x="2555776" y="2611942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292AD-1A42-424B-A3CA-F662B21D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91349"/>
            <a:ext cx="5384452" cy="2608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after unchecking "Has hold shelf"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BD9DE-FEC3-4665-931F-4CABEB8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The Music Library has returned to the list of library pickup locations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E6D86-DC88-43FD-A56E-7D03F32AC51E}"/>
              </a:ext>
            </a:extLst>
          </p:cNvPr>
          <p:cNvSpPr/>
          <p:nvPr/>
        </p:nvSpPr>
        <p:spPr>
          <a:xfrm>
            <a:off x="3995936" y="3395706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312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Example before unchecking "Has hold shelf"</a:t>
            </a:r>
          </a:p>
          <a:p>
            <a:r>
              <a:rPr lang="en-US" sz="2000" dirty="0"/>
              <a:t>Uncheck "Has hold shelf" in circulation desks</a:t>
            </a:r>
          </a:p>
          <a:p>
            <a:r>
              <a:rPr lang="en-US" sz="2000" dirty="0"/>
              <a:t>Example after unchecking "Has hold shelf"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example here we will temporarily remove the request pickup location “Music Library” from the list of libraries whiuch appear as a pickup location in both Alma and Primo when making a hold request.</a:t>
            </a:r>
          </a:p>
          <a:p>
            <a:r>
              <a:rPr lang="en-US" dirty="0"/>
              <a:t>The removal is done by unchecking the “Has hold shelf” checkbox in the circulation desks of the library.</a:t>
            </a:r>
          </a:p>
          <a:p>
            <a:r>
              <a:rPr lang="en-US" dirty="0"/>
              <a:t>To return the situation to as it was before the removal, the staff user merely needs to recheck “Has hold shelf” in the circulation desk.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r>
              <a:rPr lang="en-US" sz="2600" dirty="0"/>
              <a:t>Example before unchecking "Has hold shelf"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before unchecking "Has hold shelf"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49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On the next slide in Alma a request is made for patron Alicia Chen for title “City women : contemporary Taiwan women writers”</a:t>
            </a:r>
          </a:p>
          <a:p>
            <a:r>
              <a:rPr lang="en-US" dirty="0"/>
              <a:t>The libraries which appear as pickup locations are:</a:t>
            </a:r>
          </a:p>
          <a:p>
            <a:pPr lvl="1"/>
            <a:r>
              <a:rPr lang="en-US" dirty="0"/>
              <a:t>Main Library</a:t>
            </a:r>
          </a:p>
          <a:p>
            <a:pPr lvl="1"/>
            <a:r>
              <a:rPr lang="en-US" dirty="0"/>
              <a:t>Music Library</a:t>
            </a:r>
          </a:p>
          <a:p>
            <a:pPr lvl="1"/>
            <a:r>
              <a:rPr lang="en-US" dirty="0"/>
              <a:t>Art Library</a:t>
            </a:r>
          </a:p>
          <a:p>
            <a:pPr lvl="1"/>
            <a:r>
              <a:rPr lang="en-US" dirty="0"/>
              <a:t>Engineering Library</a:t>
            </a:r>
          </a:p>
          <a:p>
            <a:pPr lvl="1"/>
            <a:r>
              <a:rPr lang="en-US" dirty="0"/>
              <a:t>Library of Chinese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F0267-9314-421B-973C-5DE51BB49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29" y="739170"/>
            <a:ext cx="4544541" cy="3945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before unchecking "Has hold shelf"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0B4E0-E550-4C5C-852E-80AA1357238C}"/>
              </a:ext>
            </a:extLst>
          </p:cNvPr>
          <p:cNvSpPr/>
          <p:nvPr/>
        </p:nvSpPr>
        <p:spPr>
          <a:xfrm>
            <a:off x="3548612" y="2922537"/>
            <a:ext cx="1527443" cy="1665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D48AA-E5BE-46F9-A388-DAA7F1DAF1C4}"/>
              </a:ext>
            </a:extLst>
          </p:cNvPr>
          <p:cNvSpPr/>
          <p:nvPr/>
        </p:nvSpPr>
        <p:spPr>
          <a:xfrm>
            <a:off x="2987824" y="2571750"/>
            <a:ext cx="576064" cy="354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9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before unchecking "Has hold shelf"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49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The same libraries appear when Alicia logs into Primo and requests the same item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AFF20-4D81-433C-B634-0F2C32A9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01881"/>
            <a:ext cx="6477000" cy="3152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72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Uncheck "Has hold shelf" in circulation desks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14880</TotalTime>
  <Words>443</Words>
  <Application>Microsoft Office PowerPoint</Application>
  <PresentationFormat>On-screen Show (16:9)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Ex_Libris_2020</vt:lpstr>
      <vt:lpstr>How to temporarily deactivate certain pickup locations for hold requests</vt:lpstr>
      <vt:lpstr>PowerPoint Presentation</vt:lpstr>
      <vt:lpstr>Introduction</vt:lpstr>
      <vt:lpstr>Introduction</vt:lpstr>
      <vt:lpstr>Example before unchecking "Has hold shelf"</vt:lpstr>
      <vt:lpstr>Example before unchecking "Has hold shelf"</vt:lpstr>
      <vt:lpstr>Example before unchecking "Has hold shelf"</vt:lpstr>
      <vt:lpstr>Example before unchecking "Has hold shelf"</vt:lpstr>
      <vt:lpstr>Uncheck "Has hold shelf" in circulation desks</vt:lpstr>
      <vt:lpstr>Uncheck "Has hold shelf" in circulation desks</vt:lpstr>
      <vt:lpstr>Uncheck "Has hold shelf" in circulation desks</vt:lpstr>
      <vt:lpstr>Uncheck "Has hold shelf" in circulation desks</vt:lpstr>
      <vt:lpstr>Uncheck "Has hold shelf" in circulation desks</vt:lpstr>
      <vt:lpstr>Example after unchecking "Has hold shelf"</vt:lpstr>
      <vt:lpstr>Example after unchecking "Has hold shelf"</vt:lpstr>
      <vt:lpstr>Example after unchecking "Has hold shelf"</vt:lpstr>
      <vt:lpstr>Example after unchecking "Has hold shelf"</vt:lpstr>
      <vt:lpstr>Example after unchecking "Has hold shelf"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603</cp:revision>
  <dcterms:created xsi:type="dcterms:W3CDTF">2017-01-02T15:10:30Z</dcterms:created>
  <dcterms:modified xsi:type="dcterms:W3CDTF">2020-03-22T11:58:42Z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